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embeddedFontLst>
    <p:embeddedFont>
      <p:font typeface="Roboto"/>
      <p:regular r:id="rId76"/>
      <p:bold r:id="rId77"/>
      <p:italic r:id="rId78"/>
      <p:boldItalic r:id="rId79"/>
    </p:embeddedFont>
    <p:embeddedFont>
      <p:font typeface="Merriweather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3" Type="http://schemas.openxmlformats.org/officeDocument/2006/relationships/font" Target="fonts/Merriweather-bold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Merriweather-regular.fntdata"/><Relationship Id="rId82" Type="http://schemas.openxmlformats.org/officeDocument/2006/relationships/font" Target="fonts/Merriweather-italic.fntdata"/><Relationship Id="rId81" Type="http://schemas.openxmlformats.org/officeDocument/2006/relationships/font" Target="fonts/Merriweathe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Roboto-bold.fntdata"/><Relationship Id="rId32" Type="http://schemas.openxmlformats.org/officeDocument/2006/relationships/slide" Target="slides/slide27.xml"/><Relationship Id="rId76" Type="http://schemas.openxmlformats.org/officeDocument/2006/relationships/font" Target="fonts/Roboto-regular.fntdata"/><Relationship Id="rId35" Type="http://schemas.openxmlformats.org/officeDocument/2006/relationships/slide" Target="slides/slide30.xml"/><Relationship Id="rId79" Type="http://schemas.openxmlformats.org/officeDocument/2006/relationships/font" Target="fonts/Roboto-boldItalic.fntdata"/><Relationship Id="rId34" Type="http://schemas.openxmlformats.org/officeDocument/2006/relationships/slide" Target="slides/slide29.xml"/><Relationship Id="rId78" Type="http://schemas.openxmlformats.org/officeDocument/2006/relationships/font" Target="fonts/Roboto-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apid7.com/fundamentals/vulnerabilities-exploits-threats/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log.rapid7.com/2016/06/23/penetration-testing-vs-red-teaming-the-age-old-debate-of-pirates-vs-ninja-continues/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varonis.com/blog/cyber-kill-chain/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owasp.org/www-project-top-ten/" TargetMode="Externa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453e2fbd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453e2fbd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59bfb87e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59bfb87e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453e2fbd1_3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453e2fbd1_3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9453e2fbd1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9453e2fbd1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453e2fbd1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453e2fbd1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453e2fbd1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453e2fbd1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453e2fbd1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453e2fbd1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9453e2fbd1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9453e2fbd1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453e2fbd1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453e2fbd1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453e2fbd1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9453e2fbd1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59bfb87e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59bfb87e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453e2fbd1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9453e2fbd1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453e2fbd1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453e2fbd1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453e2fbd1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453e2fbd1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453e2fbd1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453e2fbd1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453e2fbd1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453e2fbd1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453e2fbd1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9453e2fbd1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561f10a71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561f10a71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56cb0a0c8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956cb0a0c8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453e2fbd1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453e2fbd1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56cb0a0c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56cb0a0c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56cb0a0c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56cb0a0c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56cb0a0c8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956cb0a0c8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956cb0a0c8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956cb0a0c8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 Jordan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56cb0a0c8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56cb0a0c8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 Jordan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56cb0a0c8_3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56cb0a0c8_3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956cb0a0c8_3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956cb0a0c8_3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956cb0a0c8_3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956cb0a0c8_3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analysis: dissecting malware samples to figure out how and why they work and what their overall functionality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exploitation: discovering vulnerabilities within binary applications that can lead to security holes in the computer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Response: using re </a:t>
            </a:r>
            <a:r>
              <a:rPr lang="en"/>
              <a:t>techniques</a:t>
            </a:r>
            <a:r>
              <a:rPr lang="en"/>
              <a:t> to find incidents of compromise within malware samples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9453e2fbd1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9453e2fbd1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956cb0a0c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956cb0a0c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56cb0a0c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56cb0a0c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56cb0a0c8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956cb0a0c8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 and Jordan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59bfb87e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959bfb87e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9453e2fbd1_3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9453e2fbd1_3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453e2fbd1_3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453e2fbd1_3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9453e2fbd1_3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9453e2fbd1_3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“In the wild” - meaning?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453e2fbd1_3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9453e2fbd1_3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and </a:t>
            </a:r>
            <a:r>
              <a:rPr lang="en"/>
              <a:t>resources</a:t>
            </a:r>
            <a:r>
              <a:rPr lang="en"/>
              <a:t>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https://www.rapid7.com/fundamentals/vulnerabilities-exploits-threats/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9453e2fbd1_3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9453e2fbd1_3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453e2fbd1_3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9453e2fbd1_3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453e2fbd1_3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453e2fbd1_3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https://blog.rapid7.com/2016/06/23/penetration-testing-vs-red-teaming-the-age-old-debate-of-pirates-vs-ninja-continues/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Vicki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9561f10a71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9561f10a71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956cb0a0c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956cb0a0c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https://www.varonis.com/blog/cyber-kill-chain/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956cb0a0c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956cb0a0c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Vicki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59bfb87e6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959bfb87e6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9453e2fbd1_3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9453e2fbd1_3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Vicki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9561f10a7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9561f10a7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Vicki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561f10a7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561f10a7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Vicki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9561f10a7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9561f10a7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Vicki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561f10a7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561f10a7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Vicki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9561f10a71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9561f10a71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Vicki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56cb0a0c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56cb0a0c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9453e2fbd1_3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9453e2fbd1_3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Vicki 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9453e2fbd1_3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9453e2fbd1_3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Vicki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9561f10a71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9561f10a71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Vicki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59bfb87e6_1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59bfb87e6_1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9453e2fbd1_3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9453e2fbd1_3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561f10a71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561f10a71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https://owasp.org/www-project-top-ten/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9561f10a71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9561f10a71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9561f10a71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9561f10a71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56cb0a0c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56cb0a0c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56cb0a0c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56cb0a0c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956cb0a0c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956cb0a0c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956cb0a0c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956cb0a0c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956cb0a0c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956cb0a0c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956cb0a0c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956cb0a0c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59bfb87e6_1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59bfb87e6_1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9561f10a71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9561f10a71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59bfb87e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59bfb87e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59bfb87e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959bfb87e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1">
  <p:cSld name="TITLE_ONLY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2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/>
          <p:nvPr/>
        </p:nvSpPr>
        <p:spPr>
          <a:xfrm>
            <a:off x="418657" y="0"/>
            <a:ext cx="8375700" cy="151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3ECF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9"/>
          <p:cNvSpPr/>
          <p:nvPr/>
        </p:nvSpPr>
        <p:spPr>
          <a:xfrm>
            <a:off x="425196" y="0"/>
            <a:ext cx="8366700" cy="150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9"/>
          <p:cNvSpPr/>
          <p:nvPr/>
        </p:nvSpPr>
        <p:spPr>
          <a:xfrm>
            <a:off x="374125" y="590514"/>
            <a:ext cx="96000" cy="5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9"/>
          <p:cNvSpPr txBox="1"/>
          <p:nvPr>
            <p:ph type="title"/>
          </p:nvPr>
        </p:nvSpPr>
        <p:spPr>
          <a:xfrm>
            <a:off x="836676" y="411480"/>
            <a:ext cx="76263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836676" y="1858518"/>
            <a:ext cx="7626300" cy="27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0" type="dt"/>
          </p:nvPr>
        </p:nvSpPr>
        <p:spPr>
          <a:xfrm>
            <a:off x="83667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5" name="Google Shape;95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640537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rgbClr val="5B0F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3600"/>
              <a:buNone/>
              <a:defRPr sz="3600">
                <a:solidFill>
                  <a:srgbClr val="5B0F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1" name="Google Shape;21;p4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7" name="Google Shape;27;p5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87" y="0"/>
            <a:ext cx="4314000" cy="51435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34" name="Google Shape;34;p6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rgbClr val="5B0F00"/>
          </a:solidFill>
          <a:ln>
            <a:noFill/>
          </a:ln>
        </p:spPr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2" name="Google Shape;52;p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malware-traffic-analysis.net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32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amazon.com/Practical-Malware-Analysis-Hands-Dissecting/dp/1593272901/ref=pd_lpo_14_img_1/132-6921240-5040129?_encoding=UTF8&amp;pd_rd_i=1593272901&amp;pd_rd_r=8d9d7ffb-b188-479c-9a42-1cc5c1f27766&amp;pd_rd_w=e0LmV&amp;pd_rd_wg=0ekqf&amp;pf_rd_p=7b36d496-f366-4631-94d3-61b87b52511b&amp;pf_rd_r=G7MQF6A0X6FQKH0V7KJG&amp;psc=1&amp;refRID=G7MQF6A0X6FQKH0V7KJG" TargetMode="External"/><Relationship Id="rId4" Type="http://schemas.openxmlformats.org/officeDocument/2006/relationships/hyperlink" Target="https://www.amazon.com/Practical-Reverse-Engineering-Reversing-Obfuscation/dp/1118787315" TargetMode="External"/><Relationship Id="rId5" Type="http://schemas.openxmlformats.org/officeDocument/2006/relationships/hyperlink" Target="https://www.amazon.com/Reversing-Secrets-Engineering-Eldad-Eilam/dp/0764574817" TargetMode="External"/><Relationship Id="rId6" Type="http://schemas.openxmlformats.org/officeDocument/2006/relationships/hyperlink" Target="https://beginners.re/" TargetMode="External"/><Relationship Id="rId7" Type="http://schemas.openxmlformats.org/officeDocument/2006/relationships/hyperlink" Target="https://ehc.auburn.edu/resources/reversing/" TargetMode="External"/><Relationship Id="rId8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twitter.com/quiztime?lang=en" TargetMode="External"/><Relationship Id="rId4" Type="http://schemas.openxmlformats.org/officeDocument/2006/relationships/hyperlink" Target="https://www.sourcing.games/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ctrTitle"/>
          </p:nvPr>
        </p:nvSpPr>
        <p:spPr>
          <a:xfrm>
            <a:off x="2097588" y="1057000"/>
            <a:ext cx="49488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 </a:t>
            </a:r>
            <a:r>
              <a:rPr lang="en">
                <a:solidFill>
                  <a:srgbClr val="000000"/>
                </a:solidFill>
              </a:rPr>
              <a:t>Auburn University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Ethical Hacking Club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317" y="3169625"/>
            <a:ext cx="2151357" cy="205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 title="horizontal line"/>
          <p:cNvPicPr preferRelativeResize="0"/>
          <p:nvPr/>
        </p:nvPicPr>
        <p:blipFill rotWithShape="1">
          <a:blip r:embed="rId4">
            <a:alphaModFix/>
          </a:blip>
          <a:srcRect b="-32292" l="0" r="0" t="0"/>
          <a:stretch/>
        </p:blipFill>
        <p:spPr>
          <a:xfrm>
            <a:off x="1614488" y="2909000"/>
            <a:ext cx="5915025" cy="1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3064050" y="2280950"/>
            <a:ext cx="30159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rPr>
              <a:t>Cybersecurity Bootcamp</a:t>
            </a:r>
            <a:endParaRPr sz="2000">
              <a:solidFill>
                <a:srgbClr val="274E1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0" title="horizontal line"/>
          <p:cNvPicPr preferRelativeResize="0"/>
          <p:nvPr/>
        </p:nvPicPr>
        <p:blipFill rotWithShape="1">
          <a:blip r:embed="rId4">
            <a:alphaModFix/>
          </a:blip>
          <a:srcRect b="-32292" l="0" r="0" t="0"/>
          <a:stretch/>
        </p:blipFill>
        <p:spPr>
          <a:xfrm>
            <a:off x="1614488" y="952225"/>
            <a:ext cx="5915025" cy="1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Cryptanalysis</a:t>
            </a:r>
            <a:endParaRPr/>
          </a:p>
        </p:txBody>
      </p:sp>
      <p:sp>
        <p:nvSpPr>
          <p:cNvPr id="165" name="Google Shape;165;p29"/>
          <p:cNvSpPr txBox="1"/>
          <p:nvPr/>
        </p:nvSpPr>
        <p:spPr>
          <a:xfrm>
            <a:off x="296350" y="1530150"/>
            <a:ext cx="85683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Computational Resources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Required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Memory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Attack Models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Ciphertext-only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Plaintext-only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Chosen Plaintext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Adaptive Chosen Plaintext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Related Key Attack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Frequency Analysis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Helps in determining the different distribution of letters, useful in substitution ciphers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Bruteforce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- Generate a random key and plaintext then run it through the encryption until you get a match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Side Channel Attacks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Attacks on the implementation of the system rather than on the algorithm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Differential Analysis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Examination of how different inputs affect the output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552" y="580087"/>
            <a:ext cx="5852875" cy="39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Defensive Security</a:t>
            </a:r>
            <a:endParaRPr sz="6400"/>
          </a:p>
        </p:txBody>
      </p:sp>
      <p:sp>
        <p:nvSpPr>
          <p:cNvPr id="176" name="Google Shape;176;p31"/>
          <p:cNvSpPr txBox="1"/>
          <p:nvPr>
            <p:ph idx="1" type="subTitle"/>
          </p:nvPr>
        </p:nvSpPr>
        <p:spPr>
          <a:xfrm>
            <a:off x="311700" y="2017935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 </a:t>
            </a:r>
            <a:r>
              <a:rPr lang="en" sz="3200"/>
              <a:t>The Defenders</a:t>
            </a:r>
            <a:endParaRPr sz="3200"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825" y="2461225"/>
            <a:ext cx="2249242" cy="26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Blue Team?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 group of people who perform analysis of information systems to ensure security.</a:t>
            </a:r>
            <a:endParaRPr sz="2000"/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4602250" y="500925"/>
            <a:ext cx="4166400" cy="31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Goals</a:t>
            </a:r>
            <a:endParaRPr sz="28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Identify Targets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Restrict Access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Harden Systems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Analyze Information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Incident Response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</a:t>
            </a:r>
            <a:r>
              <a:rPr lang="en"/>
              <a:t> Targets</a:t>
            </a:r>
            <a:endParaRPr/>
          </a:p>
        </p:txBody>
      </p:sp>
      <p:sp>
        <p:nvSpPr>
          <p:cNvPr id="189" name="Google Shape;189;p33"/>
          <p:cNvSpPr txBox="1"/>
          <p:nvPr/>
        </p:nvSpPr>
        <p:spPr>
          <a:xfrm>
            <a:off x="311725" y="1515850"/>
            <a:ext cx="8169000" cy="3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What are the most important parts of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your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system?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What is important to back up?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What parts need extra security?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What would an attacker want?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What is less important?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3613" y="3202075"/>
            <a:ext cx="2428875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Restrict Access</a:t>
            </a:r>
            <a:endParaRPr/>
          </a:p>
        </p:txBody>
      </p:sp>
      <p:sp>
        <p:nvSpPr>
          <p:cNvPr id="196" name="Google Shape;196;p34"/>
          <p:cNvSpPr txBox="1"/>
          <p:nvPr/>
        </p:nvSpPr>
        <p:spPr>
          <a:xfrm>
            <a:off x="311725" y="1497750"/>
            <a:ext cx="8163000" cy="3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Setting up a firewall, how strict do you want to be?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How do you handle physical access to the building(s) and room(s)?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How do you handle VPN?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Removable media?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Restricting permissions of regular users?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Network 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egregation and segmentation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4676" y="2528875"/>
            <a:ext cx="2836276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Harden Systems</a:t>
            </a:r>
            <a:endParaRPr/>
          </a:p>
        </p:txBody>
      </p:sp>
      <p:sp>
        <p:nvSpPr>
          <p:cNvPr id="203" name="Google Shape;203;p35"/>
          <p:cNvSpPr txBox="1"/>
          <p:nvPr/>
        </p:nvSpPr>
        <p:spPr>
          <a:xfrm>
            <a:off x="311725" y="1479600"/>
            <a:ext cx="85206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Make sure all machines are patched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Test applications for vulnerabilities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COTS (Commercial Off The Shelf)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Internally created applications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Awareness Training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Configuration Management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234" y="3119484"/>
            <a:ext cx="4272850" cy="1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</a:t>
            </a:r>
            <a:r>
              <a:rPr lang="en"/>
              <a:t> Information</a:t>
            </a:r>
            <a:endParaRPr/>
          </a:p>
        </p:txBody>
      </p:sp>
      <p:sp>
        <p:nvSpPr>
          <p:cNvPr id="210" name="Google Shape;210;p36"/>
          <p:cNvSpPr txBox="1"/>
          <p:nvPr/>
        </p:nvSpPr>
        <p:spPr>
          <a:xfrm>
            <a:off x="311725" y="1521975"/>
            <a:ext cx="8520600" cy="3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Install software to collect information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EDR (endpoint detection and response)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IDS (intrusion detection system)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SIEM (security information and event manager)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Analyze and Correlate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Activity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Windows Events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EDR/IDS Alerts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Access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System Operations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Assist with analysis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Visualizations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675" y="2469025"/>
            <a:ext cx="4745325" cy="26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Response</a:t>
            </a:r>
            <a:endParaRPr/>
          </a:p>
        </p:txBody>
      </p:sp>
      <p:sp>
        <p:nvSpPr>
          <p:cNvPr id="217" name="Google Shape;217;p37"/>
          <p:cNvSpPr txBox="1"/>
          <p:nvPr/>
        </p:nvSpPr>
        <p:spPr>
          <a:xfrm>
            <a:off x="311725" y="1503800"/>
            <a:ext cx="8553300" cy="3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Contain the breach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Figure out the extent of the breach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Eradicate any persistence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Recover data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Traceback the origin of the incident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Fix vulnerability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Subcategories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include: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Reverse Engineering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Digital Forensics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Network Analysis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463" y="1622313"/>
            <a:ext cx="4981575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Digital Forensics</a:t>
            </a:r>
            <a:endParaRPr sz="4800"/>
          </a:p>
        </p:txBody>
      </p:sp>
      <p:sp>
        <p:nvSpPr>
          <p:cNvPr id="224" name="Google Shape;224;p38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Data Recovery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251500" y="3294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CIA Triad of Information Security</a:t>
            </a:r>
            <a:endParaRPr/>
          </a:p>
        </p:txBody>
      </p:sp>
      <p:sp>
        <p:nvSpPr>
          <p:cNvPr id="111" name="Google Shape;111;p21"/>
          <p:cNvSpPr txBox="1"/>
          <p:nvPr/>
        </p:nvSpPr>
        <p:spPr>
          <a:xfrm>
            <a:off x="251500" y="1368625"/>
            <a:ext cx="8597100" cy="3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Confidentiality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Protect sensitive, private information from unauthorized access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File Encryption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Permissions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Control Lists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Integrity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Protect data from deletion and modification form an unauthorized party or individual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Backups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File Hashes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Digital Signatures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Availability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- The availability of the data to be accessed by those who should be allowed access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Keeping systems up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outages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Denial of Service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525" y="3742950"/>
            <a:ext cx="1882477" cy="140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Digital Forensics?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investigation, collection, analysis, and recovery of digital </a:t>
            </a:r>
            <a:r>
              <a:rPr lang="en" sz="2000"/>
              <a:t>artifacts</a:t>
            </a:r>
            <a:endParaRPr sz="2000"/>
          </a:p>
        </p:txBody>
      </p:sp>
      <p:sp>
        <p:nvSpPr>
          <p:cNvPr id="230" name="Google Shape;230;p3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Goals</a:t>
            </a:r>
            <a:endParaRPr sz="28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Identify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Preserve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Collect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Examine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Analyze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Present</a:t>
            </a:r>
            <a:endParaRPr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988" y="0"/>
            <a:ext cx="4984825" cy="435436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Digital Forensics Process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Examination and Analysis</a:t>
            </a:r>
            <a:endParaRPr/>
          </a:p>
        </p:txBody>
      </p:sp>
      <p:sp>
        <p:nvSpPr>
          <p:cNvPr id="242" name="Google Shape;242;p41"/>
          <p:cNvSpPr txBox="1"/>
          <p:nvPr/>
        </p:nvSpPr>
        <p:spPr>
          <a:xfrm>
            <a:off x="311725" y="1433875"/>
            <a:ext cx="3347100" cy="3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What are we looking at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artitions?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File systems?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Amount of data?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Figure out where everything is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Partitions start and end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FAT (File Allocation Table)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Data segment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Files within data segment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Looking for any hidden data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Steganography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File Slack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Unallocated Space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41"/>
          <p:cNvSpPr txBox="1"/>
          <p:nvPr/>
        </p:nvSpPr>
        <p:spPr>
          <a:xfrm>
            <a:off x="4064025" y="1433875"/>
            <a:ext cx="1377000" cy="3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Disk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Partition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File System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Data Unit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Metadata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File Name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4" name="Google Shape;244;p41"/>
          <p:cNvCxnSpPr/>
          <p:nvPr/>
        </p:nvCxnSpPr>
        <p:spPr>
          <a:xfrm>
            <a:off x="4752525" y="1819350"/>
            <a:ext cx="0" cy="3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41"/>
          <p:cNvCxnSpPr/>
          <p:nvPr/>
        </p:nvCxnSpPr>
        <p:spPr>
          <a:xfrm>
            <a:off x="4752525" y="2487600"/>
            <a:ext cx="0" cy="3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41"/>
          <p:cNvCxnSpPr/>
          <p:nvPr/>
        </p:nvCxnSpPr>
        <p:spPr>
          <a:xfrm>
            <a:off x="4752525" y="3174025"/>
            <a:ext cx="0" cy="3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41"/>
          <p:cNvCxnSpPr/>
          <p:nvPr/>
        </p:nvCxnSpPr>
        <p:spPr>
          <a:xfrm>
            <a:off x="4752525" y="3837200"/>
            <a:ext cx="0" cy="3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41"/>
          <p:cNvCxnSpPr/>
          <p:nvPr/>
        </p:nvCxnSpPr>
        <p:spPr>
          <a:xfrm>
            <a:off x="4752525" y="4500375"/>
            <a:ext cx="0" cy="3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675" y="1604546"/>
            <a:ext cx="1314650" cy="736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1925" y="4180966"/>
            <a:ext cx="1314650" cy="736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6775" y="2832375"/>
            <a:ext cx="686325" cy="6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1"/>
          <p:cNvSpPr/>
          <p:nvPr/>
        </p:nvSpPr>
        <p:spPr>
          <a:xfrm>
            <a:off x="6018400" y="2884663"/>
            <a:ext cx="581700" cy="581700"/>
          </a:xfrm>
          <a:prstGeom prst="mathPlus">
            <a:avLst>
              <a:gd fmla="val 16666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41"/>
          <p:cNvCxnSpPr/>
          <p:nvPr/>
        </p:nvCxnSpPr>
        <p:spPr>
          <a:xfrm>
            <a:off x="6309250" y="2427413"/>
            <a:ext cx="0" cy="3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p41"/>
          <p:cNvCxnSpPr/>
          <p:nvPr/>
        </p:nvCxnSpPr>
        <p:spPr>
          <a:xfrm>
            <a:off x="6309250" y="3638375"/>
            <a:ext cx="0" cy="30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41"/>
          <p:cNvCxnSpPr/>
          <p:nvPr/>
        </p:nvCxnSpPr>
        <p:spPr>
          <a:xfrm rot="10800000">
            <a:off x="6810600" y="3184425"/>
            <a:ext cx="77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Analysis</a:t>
            </a:r>
            <a:endParaRPr/>
          </a:p>
        </p:txBody>
      </p:sp>
      <p:sp>
        <p:nvSpPr>
          <p:cNvPr id="261" name="Google Shape;261;p4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Data, data, and more data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Network Analysis?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Monitoring and analyzing network traffic to prevent and identify malicious activity</a:t>
            </a:r>
            <a:endParaRPr sz="1800"/>
          </a:p>
        </p:txBody>
      </p:sp>
      <p:sp>
        <p:nvSpPr>
          <p:cNvPr id="267" name="Google Shape;267;p4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Goals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Identify anomalous behavior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Network management and configuration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Incident response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Identify </a:t>
            </a:r>
            <a:r>
              <a:rPr lang="en" sz="1800"/>
              <a:t>weak spots in the network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Analysis</a:t>
            </a:r>
            <a:endParaRPr/>
          </a:p>
        </p:txBody>
      </p:sp>
      <p:sp>
        <p:nvSpPr>
          <p:cNvPr id="273" name="Google Shape;273;p44"/>
          <p:cNvSpPr txBox="1"/>
          <p:nvPr/>
        </p:nvSpPr>
        <p:spPr>
          <a:xfrm>
            <a:off x="311725" y="1510625"/>
            <a:ext cx="8603100" cy="3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How is our network configured?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What is abnormal activity for our network?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What parts of our network need to be monitored more closely?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What is the most vulnerable part of the network?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Try to fix vulnerable parts?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incident has happened: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What does network traffic show?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Can we identify what happened?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-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Correlate with other data?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4" name="Google Shape;2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350" y="3028025"/>
            <a:ext cx="4038651" cy="21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80" name="Google Shape;280;p45"/>
          <p:cNvSpPr txBox="1"/>
          <p:nvPr/>
        </p:nvSpPr>
        <p:spPr>
          <a:xfrm>
            <a:off x="311725" y="1395675"/>
            <a:ext cx="8229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Malware Traffic Analysis:</a:t>
            </a:r>
            <a:endParaRPr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https://www.malware-traffic-analysis.net/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 Intelligence</a:t>
            </a:r>
            <a:endParaRPr/>
          </a:p>
        </p:txBody>
      </p:sp>
      <p:sp>
        <p:nvSpPr>
          <p:cNvPr id="286" name="Google Shape;286;p46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smarter, not harder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 Intelligence</a:t>
            </a:r>
            <a:endParaRPr/>
          </a:p>
        </p:txBody>
      </p:sp>
      <p:sp>
        <p:nvSpPr>
          <p:cNvPr id="292" name="Google Shape;292;p47"/>
          <p:cNvSpPr txBox="1"/>
          <p:nvPr/>
        </p:nvSpPr>
        <p:spPr>
          <a:xfrm>
            <a:off x="311725" y="1492650"/>
            <a:ext cx="8520600" cy="3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" sz="16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What is threat intelligence?</a:t>
            </a:r>
            <a:endParaRPr b="1" sz="16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Knowledge that allows you to prevent or mitigate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cyber attacks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Provides context that helps you make informed decisions about security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" sz="16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Answers questions:</a:t>
            </a:r>
            <a:endParaRPr b="1" sz="16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Who is attacking you?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are their motivations and capabilities?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indicators of compromise to look for?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Indicator of compromise (IOC)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some piece of evidence such as a url, IP address, file hash, etc. that indicates a compromise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47"/>
          <p:cNvSpPr txBox="1"/>
          <p:nvPr/>
        </p:nvSpPr>
        <p:spPr>
          <a:xfrm>
            <a:off x="4951200" y="4791600"/>
            <a:ext cx="41928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https://www.recordedfuture.com/threat-intelligence/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</a:t>
            </a:r>
            <a:r>
              <a:rPr lang="en"/>
              <a:t>Threat Intelligence</a:t>
            </a:r>
            <a:endParaRPr/>
          </a:p>
        </p:txBody>
      </p:sp>
      <p:sp>
        <p:nvSpPr>
          <p:cNvPr id="299" name="Google Shape;299;p48"/>
          <p:cNvSpPr txBox="1"/>
          <p:nvPr/>
        </p:nvSpPr>
        <p:spPr>
          <a:xfrm>
            <a:off x="311725" y="1492650"/>
            <a:ext cx="8520600" cy="3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b="1" lang="en" sz="15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Strategic Intelligence</a:t>
            </a:r>
            <a:endParaRPr b="1" sz="15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Provides a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broad overview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of an organization’s threat landscape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Intended to inform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high-level decisions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made by executives and other decision makers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Meant for a non-technical audience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1" lang="en" sz="15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Tactical Intelligence</a:t>
            </a:r>
            <a:endParaRPr b="1" sz="15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Outlines 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tactics, techniques, and procedures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(TTPs) of threat actors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Helps defenders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understand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how their organization might be attacked and the best ways to defend against or mitigate those attacks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Meant for technical audience such as system architects, administrators, and security staff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1" lang="en" sz="15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Operational Intelligence</a:t>
            </a:r>
            <a:endParaRPr b="1" sz="15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Knowledge about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cyber attacks, events, or campaigns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Information like what attack vector is being used, what vulnerabilities are being exploited, or what command and control domains are being employed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Meant for technical audience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48"/>
          <p:cNvSpPr txBox="1"/>
          <p:nvPr/>
        </p:nvSpPr>
        <p:spPr>
          <a:xfrm>
            <a:off x="4951200" y="4791600"/>
            <a:ext cx="41928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https://www.recordedfuture.com/threat-intelligence/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Cryptography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29400" y="1872435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Flip the bits and reverse it</a:t>
            </a: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 Intelligence Use Cases</a:t>
            </a:r>
            <a:endParaRPr/>
          </a:p>
        </p:txBody>
      </p:sp>
      <p:sp>
        <p:nvSpPr>
          <p:cNvPr id="306" name="Google Shape;306;p49"/>
          <p:cNvSpPr txBox="1"/>
          <p:nvPr/>
        </p:nvSpPr>
        <p:spPr>
          <a:xfrm>
            <a:off x="311725" y="1492650"/>
            <a:ext cx="8520600" cy="3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Incident Response</a:t>
            </a:r>
            <a:endParaRPr b="1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Identify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relevant information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faster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context to IOCs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1" lang="en" sz="15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Security Operations Center (SOC)</a:t>
            </a:r>
            <a:endParaRPr b="1" sz="15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Quickly identify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relevant alerts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Provides context to better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assess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the severity of alerts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1" lang="en" sz="15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Vulnerability Management</a:t>
            </a:r>
            <a:endParaRPr b="1" sz="15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Prioritize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patching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vulnerabilities based on identified risk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Risk Analysis</a:t>
            </a:r>
            <a:endParaRPr b="1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Develop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more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accurate risk models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Identify threat actors targeting your industry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Identify vulnerabilities in your environment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49"/>
          <p:cNvSpPr txBox="1"/>
          <p:nvPr/>
        </p:nvSpPr>
        <p:spPr>
          <a:xfrm>
            <a:off x="4951200" y="4791600"/>
            <a:ext cx="41928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https://www.recordedfuture.com/threat-intelligence/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Engineering</a:t>
            </a:r>
            <a:endParaRPr/>
          </a:p>
        </p:txBody>
      </p:sp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Dark Heart of Hacking and other witchcrafteries </a:t>
            </a:r>
            <a:endParaRPr/>
          </a:p>
        </p:txBody>
      </p:sp>
      <p:pic>
        <p:nvPicPr>
          <p:cNvPr id="314" name="Google Shape;3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650" y="1513100"/>
            <a:ext cx="2317050" cy="231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320" name="Google Shape;320;p51"/>
          <p:cNvSpPr txBox="1"/>
          <p:nvPr/>
        </p:nvSpPr>
        <p:spPr>
          <a:xfrm>
            <a:off x="311725" y="1440375"/>
            <a:ext cx="8520600" cy="3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b="1" lang="en" sz="2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Software reverse engineering</a:t>
            </a:r>
            <a:r>
              <a:rPr b="1" lang="en" sz="2000">
                <a:solidFill>
                  <a:srgbClr val="3758C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is the process of taking software apart and analyzing it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b="1" lang="en" sz="2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Binary reverse engineering</a:t>
            </a:r>
            <a:r>
              <a:rPr b="1" lang="en" sz="2000">
                <a:solidFill>
                  <a:srgbClr val="3758C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performed if the </a:t>
            </a:r>
            <a:r>
              <a:rPr lang="en" sz="2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original source code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of the software is </a:t>
            </a:r>
            <a:r>
              <a:rPr lang="en" sz="2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 available</a:t>
            </a:r>
            <a:endParaRPr sz="2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Primarily what we will be discussing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 Skills</a:t>
            </a:r>
            <a:endParaRPr/>
          </a:p>
        </p:txBody>
      </p:sp>
      <p:grpSp>
        <p:nvGrpSpPr>
          <p:cNvPr id="326" name="Google Shape;326;p52"/>
          <p:cNvGrpSpPr/>
          <p:nvPr/>
        </p:nvGrpSpPr>
        <p:grpSpPr>
          <a:xfrm>
            <a:off x="590309" y="2217151"/>
            <a:ext cx="7963373" cy="1775673"/>
            <a:chOff x="383183" y="323337"/>
            <a:chExt cx="9401858" cy="2096426"/>
          </a:xfrm>
        </p:grpSpPr>
        <p:sp>
          <p:nvSpPr>
            <p:cNvPr id="327" name="Google Shape;327;p52"/>
            <p:cNvSpPr/>
            <p:nvPr/>
          </p:nvSpPr>
          <p:spPr>
            <a:xfrm>
              <a:off x="383183" y="323337"/>
              <a:ext cx="815100" cy="815100"/>
            </a:xfrm>
            <a:prstGeom prst="ellipse">
              <a:avLst/>
            </a:prstGeom>
            <a:solidFill>
              <a:srgbClr val="3D9ED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2"/>
            <p:cNvSpPr/>
            <p:nvPr/>
          </p:nvSpPr>
          <p:spPr>
            <a:xfrm>
              <a:off x="554336" y="494490"/>
              <a:ext cx="472800" cy="472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2"/>
            <p:cNvSpPr/>
            <p:nvPr/>
          </p:nvSpPr>
          <p:spPr>
            <a:xfrm>
              <a:off x="1372842" y="323337"/>
              <a:ext cx="1921200" cy="8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2"/>
            <p:cNvSpPr txBox="1"/>
            <p:nvPr/>
          </p:nvSpPr>
          <p:spPr>
            <a:xfrm>
              <a:off x="1372842" y="323337"/>
              <a:ext cx="1921200" cy="8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venir"/>
                <a:buNone/>
              </a:pPr>
              <a:r>
                <a:rPr i="0" lang="en" sz="13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Love to take things apart to figure out how it works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1" name="Google Shape;331;p52"/>
            <p:cNvSpPr/>
            <p:nvPr/>
          </p:nvSpPr>
          <p:spPr>
            <a:xfrm>
              <a:off x="3628682" y="323337"/>
              <a:ext cx="815100" cy="815100"/>
            </a:xfrm>
            <a:prstGeom prst="ellipse">
              <a:avLst/>
            </a:prstGeom>
            <a:solidFill>
              <a:srgbClr val="5F45D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2"/>
            <p:cNvSpPr/>
            <p:nvPr/>
          </p:nvSpPr>
          <p:spPr>
            <a:xfrm>
              <a:off x="3799835" y="494490"/>
              <a:ext cx="472800" cy="472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2"/>
            <p:cNvSpPr/>
            <p:nvPr/>
          </p:nvSpPr>
          <p:spPr>
            <a:xfrm>
              <a:off x="4618342" y="323337"/>
              <a:ext cx="1921200" cy="8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2"/>
            <p:cNvSpPr txBox="1"/>
            <p:nvPr/>
          </p:nvSpPr>
          <p:spPr>
            <a:xfrm>
              <a:off x="4618342" y="323337"/>
              <a:ext cx="1921200" cy="8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venir"/>
                <a:buNone/>
              </a:pPr>
              <a:r>
                <a:rPr i="0" lang="en" sz="13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Love puzzle solving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5" name="Google Shape;335;p52"/>
            <p:cNvSpPr/>
            <p:nvPr/>
          </p:nvSpPr>
          <p:spPr>
            <a:xfrm>
              <a:off x="6874182" y="323337"/>
              <a:ext cx="815100" cy="815100"/>
            </a:xfrm>
            <a:prstGeom prst="ellipse">
              <a:avLst/>
            </a:prstGeom>
            <a:solidFill>
              <a:srgbClr val="BF2BA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2"/>
            <p:cNvSpPr/>
            <p:nvPr/>
          </p:nvSpPr>
          <p:spPr>
            <a:xfrm>
              <a:off x="7045335" y="494490"/>
              <a:ext cx="472800" cy="4728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2"/>
            <p:cNvSpPr/>
            <p:nvPr/>
          </p:nvSpPr>
          <p:spPr>
            <a:xfrm>
              <a:off x="7863841" y="323337"/>
              <a:ext cx="1921200" cy="8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2"/>
            <p:cNvSpPr txBox="1"/>
            <p:nvPr/>
          </p:nvSpPr>
          <p:spPr>
            <a:xfrm>
              <a:off x="7863841" y="323337"/>
              <a:ext cx="1921200" cy="8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venir"/>
                <a:buNone/>
              </a:pPr>
              <a:r>
                <a:rPr i="0" lang="en" sz="13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Enjoy developing experiments and tools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9" name="Google Shape;339;p52"/>
            <p:cNvSpPr/>
            <p:nvPr/>
          </p:nvSpPr>
          <p:spPr>
            <a:xfrm>
              <a:off x="383183" y="1604663"/>
              <a:ext cx="815100" cy="815100"/>
            </a:xfrm>
            <a:prstGeom prst="ellipse">
              <a:avLst/>
            </a:prstGeom>
            <a:solidFill>
              <a:srgbClr val="D13D7C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2"/>
            <p:cNvSpPr/>
            <p:nvPr/>
          </p:nvSpPr>
          <p:spPr>
            <a:xfrm>
              <a:off x="554336" y="1775816"/>
              <a:ext cx="472800" cy="4728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2"/>
            <p:cNvSpPr/>
            <p:nvPr/>
          </p:nvSpPr>
          <p:spPr>
            <a:xfrm>
              <a:off x="1372842" y="1604663"/>
              <a:ext cx="1921200" cy="8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2"/>
            <p:cNvSpPr txBox="1"/>
            <p:nvPr/>
          </p:nvSpPr>
          <p:spPr>
            <a:xfrm>
              <a:off x="1372842" y="1604663"/>
              <a:ext cx="1921200" cy="8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venir"/>
                <a:buNone/>
              </a:pPr>
              <a:r>
                <a:rPr i="0" lang="en" sz="13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Can think outside the box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3" name="Google Shape;343;p52"/>
            <p:cNvSpPr/>
            <p:nvPr/>
          </p:nvSpPr>
          <p:spPr>
            <a:xfrm>
              <a:off x="3628682" y="1604663"/>
              <a:ext cx="815100" cy="815100"/>
            </a:xfrm>
            <a:prstGeom prst="ellipse">
              <a:avLst/>
            </a:prstGeom>
            <a:solidFill>
              <a:srgbClr val="BF2B2B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2"/>
            <p:cNvSpPr/>
            <p:nvPr/>
          </p:nvSpPr>
          <p:spPr>
            <a:xfrm>
              <a:off x="3799835" y="1775816"/>
              <a:ext cx="472800" cy="4728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2"/>
            <p:cNvSpPr/>
            <p:nvPr/>
          </p:nvSpPr>
          <p:spPr>
            <a:xfrm>
              <a:off x="4618342" y="1604663"/>
              <a:ext cx="1921200" cy="8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2"/>
            <p:cNvSpPr txBox="1"/>
            <p:nvPr/>
          </p:nvSpPr>
          <p:spPr>
            <a:xfrm>
              <a:off x="4618342" y="1604663"/>
              <a:ext cx="1921200" cy="8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venir"/>
                <a:buNone/>
              </a:pPr>
              <a:r>
                <a:rPr i="0" lang="en" sz="13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Love constantly learning new things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7" name="Google Shape;347;p52"/>
            <p:cNvSpPr/>
            <p:nvPr/>
          </p:nvSpPr>
          <p:spPr>
            <a:xfrm>
              <a:off x="6874182" y="1604663"/>
              <a:ext cx="815100" cy="815100"/>
            </a:xfrm>
            <a:prstGeom prst="ellipse">
              <a:avLst/>
            </a:prstGeom>
            <a:solidFill>
              <a:srgbClr val="3D9ED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2"/>
            <p:cNvSpPr/>
            <p:nvPr/>
          </p:nvSpPr>
          <p:spPr>
            <a:xfrm>
              <a:off x="7045335" y="1775816"/>
              <a:ext cx="472800" cy="4728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2"/>
            <p:cNvSpPr/>
            <p:nvPr/>
          </p:nvSpPr>
          <p:spPr>
            <a:xfrm>
              <a:off x="7863841" y="1604663"/>
              <a:ext cx="1921200" cy="8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2"/>
            <p:cNvSpPr txBox="1"/>
            <p:nvPr/>
          </p:nvSpPr>
          <p:spPr>
            <a:xfrm>
              <a:off x="7863841" y="1604663"/>
              <a:ext cx="1921200" cy="8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venir"/>
                <a:buNone/>
              </a:pPr>
              <a:r>
                <a:rPr i="0" lang="en" sz="13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High tolerance to frustration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</a:t>
            </a:r>
            <a:r>
              <a:rPr lang="en"/>
              <a:t>Skills</a:t>
            </a:r>
            <a:endParaRPr/>
          </a:p>
        </p:txBody>
      </p:sp>
      <p:grpSp>
        <p:nvGrpSpPr>
          <p:cNvPr id="356" name="Google Shape;356;p53"/>
          <p:cNvGrpSpPr/>
          <p:nvPr/>
        </p:nvGrpSpPr>
        <p:grpSpPr>
          <a:xfrm>
            <a:off x="790214" y="1912527"/>
            <a:ext cx="7563622" cy="2496897"/>
            <a:chOff x="210785" y="273818"/>
            <a:chExt cx="10084829" cy="3329196"/>
          </a:xfrm>
        </p:grpSpPr>
        <p:sp>
          <p:nvSpPr>
            <p:cNvPr id="357" name="Google Shape;357;p53"/>
            <p:cNvSpPr/>
            <p:nvPr/>
          </p:nvSpPr>
          <p:spPr>
            <a:xfrm>
              <a:off x="210785" y="273818"/>
              <a:ext cx="1335000" cy="1335000"/>
            </a:xfrm>
            <a:prstGeom prst="ellipse">
              <a:avLst/>
            </a:prstGeom>
            <a:solidFill>
              <a:srgbClr val="3D9ED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3"/>
            <p:cNvSpPr/>
            <p:nvPr/>
          </p:nvSpPr>
          <p:spPr>
            <a:xfrm>
              <a:off x="491159" y="554192"/>
              <a:ext cx="774300" cy="774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3"/>
            <p:cNvSpPr/>
            <p:nvPr/>
          </p:nvSpPr>
          <p:spPr>
            <a:xfrm>
              <a:off x="1831996" y="273818"/>
              <a:ext cx="3147000" cy="133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3"/>
            <p:cNvSpPr txBox="1"/>
            <p:nvPr/>
          </p:nvSpPr>
          <p:spPr>
            <a:xfrm>
              <a:off x="1831996" y="273818"/>
              <a:ext cx="3147000" cy="133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venir"/>
                <a:buNone/>
              </a:pPr>
              <a:r>
                <a:rPr i="0" lang="en" sz="17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Familiarity with an assembly language</a:t>
              </a:r>
              <a:r>
                <a:rPr b="0" i="0" lang="en" sz="1700" u="none" cap="none" strike="noStrik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	</a:t>
              </a:r>
              <a:endParaRPr sz="1100"/>
            </a:p>
          </p:txBody>
        </p:sp>
        <p:sp>
          <p:nvSpPr>
            <p:cNvPr id="361" name="Google Shape;361;p53"/>
            <p:cNvSpPr/>
            <p:nvPr/>
          </p:nvSpPr>
          <p:spPr>
            <a:xfrm>
              <a:off x="5527403" y="273818"/>
              <a:ext cx="1335000" cy="1335000"/>
            </a:xfrm>
            <a:prstGeom prst="ellipse">
              <a:avLst/>
            </a:prstGeom>
            <a:solidFill>
              <a:srgbClr val="5F45D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3"/>
            <p:cNvSpPr/>
            <p:nvPr/>
          </p:nvSpPr>
          <p:spPr>
            <a:xfrm>
              <a:off x="5807777" y="554192"/>
              <a:ext cx="774300" cy="774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3"/>
            <p:cNvSpPr/>
            <p:nvPr/>
          </p:nvSpPr>
          <p:spPr>
            <a:xfrm>
              <a:off x="7148614" y="273818"/>
              <a:ext cx="3147000" cy="133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3"/>
            <p:cNvSpPr txBox="1"/>
            <p:nvPr/>
          </p:nvSpPr>
          <p:spPr>
            <a:xfrm>
              <a:off x="7148614" y="273818"/>
              <a:ext cx="3147000" cy="133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venir"/>
                <a:buNone/>
              </a:pPr>
              <a:r>
                <a:rPr i="0" lang="en" sz="17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Strong knowledge of compiled programming languages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5" name="Google Shape;365;p53"/>
            <p:cNvSpPr/>
            <p:nvPr/>
          </p:nvSpPr>
          <p:spPr>
            <a:xfrm>
              <a:off x="210785" y="2268014"/>
              <a:ext cx="1335000" cy="1335000"/>
            </a:xfrm>
            <a:prstGeom prst="ellipse">
              <a:avLst/>
            </a:prstGeom>
            <a:solidFill>
              <a:srgbClr val="BF2BA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3"/>
            <p:cNvSpPr/>
            <p:nvPr/>
          </p:nvSpPr>
          <p:spPr>
            <a:xfrm>
              <a:off x="491159" y="2548388"/>
              <a:ext cx="774300" cy="774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53"/>
            <p:cNvSpPr/>
            <p:nvPr/>
          </p:nvSpPr>
          <p:spPr>
            <a:xfrm>
              <a:off x="1831996" y="2268014"/>
              <a:ext cx="3147000" cy="133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53"/>
            <p:cNvSpPr txBox="1"/>
            <p:nvPr/>
          </p:nvSpPr>
          <p:spPr>
            <a:xfrm>
              <a:off x="1831996" y="2268014"/>
              <a:ext cx="3147000" cy="133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venir"/>
                <a:buNone/>
              </a:pPr>
              <a:r>
                <a:rPr i="0" lang="en" sz="17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Understanding of bitwise operations and their </a:t>
              </a:r>
              <a:r>
                <a:rPr lang="en" sz="17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use of </a:t>
              </a:r>
              <a:r>
                <a:rPr i="0" lang="en" sz="17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encodings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9" name="Google Shape;369;p53"/>
            <p:cNvSpPr/>
            <p:nvPr/>
          </p:nvSpPr>
          <p:spPr>
            <a:xfrm>
              <a:off x="5527403" y="2268014"/>
              <a:ext cx="1335000" cy="1335000"/>
            </a:xfrm>
            <a:prstGeom prst="ellipse">
              <a:avLst/>
            </a:prstGeom>
            <a:solidFill>
              <a:srgbClr val="D13D7C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3"/>
            <p:cNvSpPr/>
            <p:nvPr/>
          </p:nvSpPr>
          <p:spPr>
            <a:xfrm>
              <a:off x="5807777" y="2548388"/>
              <a:ext cx="774300" cy="774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3"/>
            <p:cNvSpPr/>
            <p:nvPr/>
          </p:nvSpPr>
          <p:spPr>
            <a:xfrm>
              <a:off x="7148614" y="2268014"/>
              <a:ext cx="3147000" cy="133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3"/>
            <p:cNvSpPr txBox="1"/>
            <p:nvPr/>
          </p:nvSpPr>
          <p:spPr>
            <a:xfrm>
              <a:off x="7148614" y="2268014"/>
              <a:ext cx="3147000" cy="133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venir"/>
                <a:buNone/>
              </a:pPr>
              <a:r>
                <a:rPr i="0" lang="en" sz="17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Ability to google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is it used?</a:t>
            </a:r>
            <a:endParaRPr/>
          </a:p>
        </p:txBody>
      </p:sp>
      <p:grpSp>
        <p:nvGrpSpPr>
          <p:cNvPr id="378" name="Google Shape;378;p54"/>
          <p:cNvGrpSpPr/>
          <p:nvPr/>
        </p:nvGrpSpPr>
        <p:grpSpPr>
          <a:xfrm>
            <a:off x="1055459" y="2187062"/>
            <a:ext cx="7033109" cy="1783418"/>
            <a:chOff x="569079" y="989816"/>
            <a:chExt cx="9377478" cy="2377891"/>
          </a:xfrm>
        </p:grpSpPr>
        <p:sp>
          <p:nvSpPr>
            <p:cNvPr id="379" name="Google Shape;379;p54"/>
            <p:cNvSpPr/>
            <p:nvPr/>
          </p:nvSpPr>
          <p:spPr>
            <a:xfrm>
              <a:off x="973190" y="989816"/>
              <a:ext cx="1264200" cy="1264200"/>
            </a:xfrm>
            <a:prstGeom prst="ellipse">
              <a:avLst/>
            </a:prstGeom>
            <a:solidFill>
              <a:srgbClr val="3D9ED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4"/>
            <p:cNvSpPr/>
            <p:nvPr/>
          </p:nvSpPr>
          <p:spPr>
            <a:xfrm>
              <a:off x="1242597" y="1259224"/>
              <a:ext cx="725400" cy="725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4"/>
            <p:cNvSpPr/>
            <p:nvPr/>
          </p:nvSpPr>
          <p:spPr>
            <a:xfrm>
              <a:off x="569079" y="2647707"/>
              <a:ext cx="20724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4"/>
            <p:cNvSpPr txBox="1"/>
            <p:nvPr/>
          </p:nvSpPr>
          <p:spPr>
            <a:xfrm>
              <a:off x="569079" y="2647707"/>
              <a:ext cx="20724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venir"/>
                <a:buNone/>
              </a:pPr>
              <a:r>
                <a:rPr i="0" lang="en" sz="17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MALWARE ANALYSIS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3" name="Google Shape;383;p54"/>
            <p:cNvSpPr/>
            <p:nvPr/>
          </p:nvSpPr>
          <p:spPr>
            <a:xfrm>
              <a:off x="3408216" y="989816"/>
              <a:ext cx="1264200" cy="1264200"/>
            </a:xfrm>
            <a:prstGeom prst="ellipse">
              <a:avLst/>
            </a:prstGeom>
            <a:solidFill>
              <a:srgbClr val="5F45D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4"/>
            <p:cNvSpPr/>
            <p:nvPr/>
          </p:nvSpPr>
          <p:spPr>
            <a:xfrm>
              <a:off x="3677623" y="1259224"/>
              <a:ext cx="725400" cy="725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4"/>
            <p:cNvSpPr/>
            <p:nvPr/>
          </p:nvSpPr>
          <p:spPr>
            <a:xfrm>
              <a:off x="3004105" y="2647707"/>
              <a:ext cx="20724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4"/>
            <p:cNvSpPr txBox="1"/>
            <p:nvPr/>
          </p:nvSpPr>
          <p:spPr>
            <a:xfrm>
              <a:off x="3004105" y="2647707"/>
              <a:ext cx="20724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venir"/>
                <a:buNone/>
              </a:pPr>
              <a:r>
                <a:rPr i="0" lang="en" sz="17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BINARY EXPLOITATION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7" name="Google Shape;387;p54"/>
            <p:cNvSpPr/>
            <p:nvPr/>
          </p:nvSpPr>
          <p:spPr>
            <a:xfrm>
              <a:off x="5843242" y="989816"/>
              <a:ext cx="1264200" cy="1264200"/>
            </a:xfrm>
            <a:prstGeom prst="ellipse">
              <a:avLst/>
            </a:prstGeom>
            <a:solidFill>
              <a:srgbClr val="BF2BA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4"/>
            <p:cNvSpPr/>
            <p:nvPr/>
          </p:nvSpPr>
          <p:spPr>
            <a:xfrm>
              <a:off x="6112649" y="1259224"/>
              <a:ext cx="725400" cy="725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4"/>
            <p:cNvSpPr/>
            <p:nvPr/>
          </p:nvSpPr>
          <p:spPr>
            <a:xfrm>
              <a:off x="5439131" y="2647707"/>
              <a:ext cx="20724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4"/>
            <p:cNvSpPr txBox="1"/>
            <p:nvPr/>
          </p:nvSpPr>
          <p:spPr>
            <a:xfrm>
              <a:off x="5439131" y="2647707"/>
              <a:ext cx="20724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venir"/>
                <a:buNone/>
              </a:pPr>
              <a:r>
                <a:rPr i="0" lang="en" sz="17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LEGACY CODE SUPPORT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1" name="Google Shape;391;p54"/>
            <p:cNvSpPr/>
            <p:nvPr/>
          </p:nvSpPr>
          <p:spPr>
            <a:xfrm>
              <a:off x="8278268" y="989816"/>
              <a:ext cx="1264200" cy="1264200"/>
            </a:xfrm>
            <a:prstGeom prst="ellipse">
              <a:avLst/>
            </a:prstGeom>
            <a:solidFill>
              <a:srgbClr val="D13D7C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4"/>
            <p:cNvSpPr/>
            <p:nvPr/>
          </p:nvSpPr>
          <p:spPr>
            <a:xfrm>
              <a:off x="7874157" y="2647707"/>
              <a:ext cx="20724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4"/>
            <p:cNvSpPr txBox="1"/>
            <p:nvPr/>
          </p:nvSpPr>
          <p:spPr>
            <a:xfrm>
              <a:off x="7874157" y="2647707"/>
              <a:ext cx="20724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venir"/>
                <a:buNone/>
              </a:pPr>
              <a:r>
                <a:rPr lang="en" sz="17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INCIDENT RESPONSE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94" name="Google Shape;394;p54"/>
          <p:cNvSpPr/>
          <p:nvPr/>
        </p:nvSpPr>
        <p:spPr>
          <a:xfrm>
            <a:off x="7023808" y="2368255"/>
            <a:ext cx="580800" cy="580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Analysis</a:t>
            </a:r>
            <a:endParaRPr/>
          </a:p>
        </p:txBody>
      </p:sp>
      <p:sp>
        <p:nvSpPr>
          <p:cNvPr id="400" name="Google Shape;400;p55"/>
          <p:cNvSpPr txBox="1"/>
          <p:nvPr/>
        </p:nvSpPr>
        <p:spPr>
          <a:xfrm>
            <a:off x="311725" y="1440375"/>
            <a:ext cx="8520600" cy="3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What is </a:t>
            </a:r>
            <a:r>
              <a:rPr b="1" lang="en" sz="16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malware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Any software that does something that causes detriment to the user, computer, or network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What is </a:t>
            </a:r>
            <a:r>
              <a:rPr b="1" lang="en" sz="16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malware analysis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 art of dissecting malware to understand how it works, how to identify it, and how to defeat or eliminate it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1" name="Google Shape;4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150" y="2909250"/>
            <a:ext cx="2520775" cy="207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Malware</a:t>
            </a:r>
            <a:endParaRPr/>
          </a:p>
        </p:txBody>
      </p:sp>
      <p:sp>
        <p:nvSpPr>
          <p:cNvPr id="407" name="Google Shape;407;p56"/>
          <p:cNvSpPr txBox="1"/>
          <p:nvPr/>
        </p:nvSpPr>
        <p:spPr>
          <a:xfrm>
            <a:off x="311725" y="1440375"/>
            <a:ext cx="8520600" cy="3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" sz="1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Backdoor</a:t>
            </a:r>
            <a:r>
              <a:rPr lang="en" sz="1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- malicious code to allow the attacker access with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little or no authentication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" sz="1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Botnet</a:t>
            </a:r>
            <a:r>
              <a:rPr lang="en" sz="1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- infected computers that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receive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instructions from a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single command-and-control server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" sz="1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Spyware</a:t>
            </a:r>
            <a:r>
              <a:rPr lang="en" sz="1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- collects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information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to send to attacker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" sz="1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Rootkit</a:t>
            </a:r>
            <a:r>
              <a:rPr lang="en" sz="1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- designed to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conceal the existence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of other code, usually paired with backdoor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" sz="1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Scareware</a:t>
            </a:r>
            <a:r>
              <a:rPr lang="en" sz="1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- designed to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frighten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the infected user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" sz="16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Ransomware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- designed to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block access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to a computer system/files until a sum of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money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is paid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" sz="1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Adware</a:t>
            </a:r>
            <a:r>
              <a:rPr lang="en" sz="1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- displays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advertisements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" sz="1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Worm</a:t>
            </a:r>
            <a:r>
              <a:rPr lang="en" sz="1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- replicates itself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without a host program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" sz="1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Trojan</a:t>
            </a:r>
            <a:r>
              <a:rPr lang="en" sz="1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disguised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as legitimate program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" sz="1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Virus</a:t>
            </a:r>
            <a:r>
              <a:rPr lang="en" sz="1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- replicates itself using a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host program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8" name="Google Shape;40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52975"/>
            <a:ext cx="1188175" cy="11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2925" y="27375"/>
            <a:ext cx="1239400" cy="12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Malware Analysis</a:t>
            </a:r>
            <a:endParaRPr/>
          </a:p>
        </p:txBody>
      </p:sp>
      <p:sp>
        <p:nvSpPr>
          <p:cNvPr id="415" name="Google Shape;415;p57"/>
          <p:cNvSpPr txBox="1"/>
          <p:nvPr/>
        </p:nvSpPr>
        <p:spPr>
          <a:xfrm>
            <a:off x="311725" y="1440375"/>
            <a:ext cx="8520600" cy="3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" sz="1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Static analysis</a:t>
            </a:r>
            <a:endParaRPr b="1" sz="1600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Analyzing the code or structure of a program to determine its function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Look at strings, Windows function calls, etc.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Disassemble to examine assembly code using tools like </a:t>
            </a:r>
            <a:r>
              <a:rPr lang="en" sz="16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IDA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lang="en" sz="16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Ghidra</a:t>
            </a:r>
            <a:endParaRPr sz="16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" sz="16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Dynamic analysis</a:t>
            </a:r>
            <a:endParaRPr b="1" sz="16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Examination performed by executing malware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 tools like </a:t>
            </a:r>
            <a:r>
              <a:rPr lang="en" sz="1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INetSim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or </a:t>
            </a:r>
            <a:r>
              <a:rPr lang="en" sz="1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Wireshark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to see the network behavior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Examine </a:t>
            </a:r>
            <a:r>
              <a:rPr lang="en" sz="1600">
                <a:solidFill>
                  <a:srgbClr val="3C78D8"/>
                </a:solidFill>
                <a:latin typeface="Roboto"/>
                <a:ea typeface="Roboto"/>
                <a:cs typeface="Roboto"/>
                <a:sym typeface="Roboto"/>
              </a:rPr>
              <a:t>registry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entries before and after executing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Look for newly created processes, files, etc.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6" name="Google Shape;416;p57"/>
          <p:cNvPicPr preferRelativeResize="0"/>
          <p:nvPr/>
        </p:nvPicPr>
        <p:blipFill rotWithShape="1">
          <a:blip r:embed="rId3">
            <a:alphaModFix/>
          </a:blip>
          <a:srcRect b="0" l="31106" r="33840" t="0"/>
          <a:stretch/>
        </p:blipFill>
        <p:spPr>
          <a:xfrm>
            <a:off x="7249400" y="3305925"/>
            <a:ext cx="1659026" cy="16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422" name="Google Shape;422;p58"/>
          <p:cNvSpPr txBox="1"/>
          <p:nvPr/>
        </p:nvSpPr>
        <p:spPr>
          <a:xfrm>
            <a:off x="311725" y="1440375"/>
            <a:ext cx="8520600" cy="3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b="1" lang="en" sz="2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Practical Malware Analysis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b="1" lang="en" sz="2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Practice Reverse Engineering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b="1" lang="en" sz="2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Reversing: Secrets of Reverse Engineering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b="1" lang="en" sz="2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Reverse Engineering for Beginners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b="1" lang="en" sz="2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More!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3" name="Google Shape;423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6200" y="1616250"/>
            <a:ext cx="2386125" cy="23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</a:t>
            </a:r>
            <a:endParaRPr/>
          </a:p>
        </p:txBody>
      </p:sp>
      <p:sp>
        <p:nvSpPr>
          <p:cNvPr id="124" name="Google Shape;124;p23"/>
          <p:cNvSpPr txBox="1"/>
          <p:nvPr/>
        </p:nvSpPr>
        <p:spPr>
          <a:xfrm>
            <a:off x="311725" y="1527825"/>
            <a:ext cx="8609100" cy="3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What is cryptography?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development of secure information and communication techniques derived from mathematical concepts and algorithms.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550" y="2461725"/>
            <a:ext cx="4345224" cy="233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5" y="2783800"/>
            <a:ext cx="4489900" cy="19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B0F00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9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5B0F00"/>
                </a:solidFill>
              </a:rPr>
              <a:t>Offensive Security</a:t>
            </a:r>
            <a:endParaRPr sz="6400">
              <a:solidFill>
                <a:srgbClr val="5B0F00"/>
              </a:solidFill>
            </a:endParaRPr>
          </a:p>
        </p:txBody>
      </p:sp>
      <p:sp>
        <p:nvSpPr>
          <p:cNvPr id="429" name="Google Shape;429;p59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The Attackers</a:t>
            </a:r>
            <a:endParaRPr sz="3200">
              <a:solidFill>
                <a:schemeClr val="dk2"/>
              </a:solidFill>
            </a:endParaRPr>
          </a:p>
        </p:txBody>
      </p:sp>
      <p:pic>
        <p:nvPicPr>
          <p:cNvPr id="430" name="Google Shape;43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8675" y="3003485"/>
            <a:ext cx="2333625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Offensive Security?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assessment of a system or organization’s security posture through the perspective of an adversary</a:t>
            </a:r>
            <a:endParaRPr sz="2000"/>
          </a:p>
        </p:txBody>
      </p:sp>
      <p:sp>
        <p:nvSpPr>
          <p:cNvPr id="436" name="Google Shape;436;p6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Goals</a:t>
            </a:r>
            <a:endParaRPr sz="28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Research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Assess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Report</a:t>
            </a:r>
            <a:endParaRPr sz="2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we Attacking?</a:t>
            </a:r>
            <a:endParaRPr/>
          </a:p>
        </p:txBody>
      </p:sp>
      <p:sp>
        <p:nvSpPr>
          <p:cNvPr id="442" name="Google Shape;442;p61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looking at a system through the eyes of an attacker we are able to mimic the behavior and attack patterns that an adversary might execute in the wild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Fix vulnerabilities that are realistic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Help train blue teams by offering realistic network traffic, assisting them in hardening their systems.</a:t>
            </a:r>
            <a:endParaRPr/>
          </a:p>
        </p:txBody>
      </p:sp>
      <p:sp>
        <p:nvSpPr>
          <p:cNvPr id="443" name="Google Shape;443;p61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Jobs in the offensive security world: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Pentesting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Red Teaming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Exploit Developer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Offensive Security Engineer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And more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963" y="1857888"/>
            <a:ext cx="1724025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Vulnerabilities, Exploits, and Threats</a:t>
            </a:r>
            <a:endParaRPr/>
          </a:p>
        </p:txBody>
      </p:sp>
      <p:sp>
        <p:nvSpPr>
          <p:cNvPr id="450" name="Google Shape;450;p62"/>
          <p:cNvSpPr txBox="1"/>
          <p:nvPr/>
        </p:nvSpPr>
        <p:spPr>
          <a:xfrm>
            <a:off x="311725" y="1527450"/>
            <a:ext cx="4655400" cy="16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Vulnerability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Bugs, misconfigurations, and or design flaws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MITRE registers known vulnerabilities as </a:t>
            </a: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CVE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 (Common vulnerability or exposure)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Exploit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Leveraging a vulnerability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Threat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scenario where an attacker leverages a vulnerability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 attack a system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2"/>
          <p:cNvSpPr txBox="1"/>
          <p:nvPr/>
        </p:nvSpPr>
        <p:spPr>
          <a:xfrm>
            <a:off x="2849900" y="4797025"/>
            <a:ext cx="58365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https://www.rapid7.com/fundamentals/vulnerabilities-exploits-threats/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2" name="Google Shape;45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950" y="1527450"/>
            <a:ext cx="2694080" cy="33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attack?</a:t>
            </a:r>
            <a:endParaRPr/>
          </a:p>
        </p:txBody>
      </p:sp>
      <p:sp>
        <p:nvSpPr>
          <p:cNvPr id="458" name="Google Shape;458;p63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Research, Research</a:t>
            </a:r>
            <a:r>
              <a:rPr lang="en"/>
              <a:t>, Research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alphaLcPeriod"/>
            </a:pPr>
            <a:r>
              <a:rPr lang="en">
                <a:solidFill>
                  <a:srgbClr val="CC0000"/>
                </a:solidFill>
              </a:rPr>
              <a:t>Scanning</a:t>
            </a:r>
            <a:r>
              <a:rPr lang="en"/>
              <a:t> their systems - open ports, services, etc.</a:t>
            </a:r>
            <a:endParaRPr/>
          </a:p>
          <a:p>
            <a:pPr indent="-298450" lvl="0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Nmap, unicornscan, zmap, mass scan</a:t>
            </a:r>
            <a:endParaRPr sz="1100"/>
          </a:p>
          <a:p>
            <a:pPr indent="-298450" lvl="0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Ex: Port 445 open to public, uh-oh!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Checking their </a:t>
            </a:r>
            <a:r>
              <a:rPr lang="en">
                <a:solidFill>
                  <a:srgbClr val="CC0000"/>
                </a:solidFill>
              </a:rPr>
              <a:t>IP</a:t>
            </a:r>
            <a:r>
              <a:rPr lang="en">
                <a:solidFill>
                  <a:srgbClr val="CC0000"/>
                </a:solidFill>
              </a:rPr>
              <a:t>-ranges</a:t>
            </a:r>
            <a:endParaRPr>
              <a:solidFill>
                <a:srgbClr val="CC0000"/>
              </a:solidFill>
            </a:endParaRPr>
          </a:p>
          <a:p>
            <a:pPr indent="-298450" lvl="0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ICANN - lookup.icann.org, Dig, nslookup</a:t>
            </a:r>
            <a:endParaRPr sz="1100"/>
          </a:p>
          <a:p>
            <a:pPr indent="-298450" lvl="0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Who bought the domain, mail servers, admin contact information, etc.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Checking what is valuable to them - </a:t>
            </a:r>
            <a:r>
              <a:rPr lang="en">
                <a:solidFill>
                  <a:srgbClr val="CC0000"/>
                </a:solidFill>
              </a:rPr>
              <a:t>products</a:t>
            </a:r>
            <a:endParaRPr>
              <a:solidFill>
                <a:srgbClr val="CC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What are they known for?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This will often be the target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Checking their forward facing </a:t>
            </a:r>
            <a:r>
              <a:rPr lang="en">
                <a:solidFill>
                  <a:srgbClr val="CC0000"/>
                </a:solidFill>
              </a:rPr>
              <a:t>assets</a:t>
            </a:r>
            <a:endParaRPr>
              <a:solidFill>
                <a:srgbClr val="CC0000"/>
              </a:solidFill>
            </a:endParaRPr>
          </a:p>
          <a:p>
            <a:pPr indent="-298450" lvl="0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Websites, sharepoints, jump boxes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How are they </a:t>
            </a:r>
            <a:r>
              <a:rPr lang="en">
                <a:solidFill>
                  <a:srgbClr val="CC0000"/>
                </a:solidFill>
              </a:rPr>
              <a:t>contacted</a:t>
            </a:r>
            <a:r>
              <a:rPr lang="en"/>
              <a:t>? Important people? IT?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3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Next?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After you know about the system, you can map their forward facing systems.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Start planning how you can get initial access onto their system, or start working on a </a:t>
            </a:r>
            <a:r>
              <a:rPr lang="en"/>
              <a:t>vulnerability</a:t>
            </a:r>
            <a:r>
              <a:rPr lang="en"/>
              <a:t> found during scanning phase.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 penetration testing, more often than not finding the vulnerability and creating a </a:t>
            </a:r>
            <a:r>
              <a:rPr lang="en">
                <a:solidFill>
                  <a:srgbClr val="CC0000"/>
                </a:solidFill>
              </a:rPr>
              <a:t>PROOF OF CONCEPT</a:t>
            </a:r>
            <a:r>
              <a:rPr lang="en"/>
              <a:t> </a:t>
            </a:r>
            <a:r>
              <a:rPr lang="en">
                <a:solidFill>
                  <a:srgbClr val="CC0000"/>
                </a:solidFill>
              </a:rPr>
              <a:t>(PoC)</a:t>
            </a:r>
            <a:r>
              <a:rPr lang="en"/>
              <a:t> that exploits the vulnerability is enough - Red Teams often go further.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B0F00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0F00"/>
                </a:solidFill>
              </a:rPr>
              <a:t>Red Teaming and Pentesting</a:t>
            </a:r>
            <a:endParaRPr>
              <a:solidFill>
                <a:srgbClr val="5B0F00"/>
              </a:solidFill>
            </a:endParaRPr>
          </a:p>
        </p:txBody>
      </p:sp>
      <p:sp>
        <p:nvSpPr>
          <p:cNvPr id="465" name="Google Shape;465;p64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Ninjas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Pentesting</a:t>
            </a:r>
            <a:endParaRPr u="sng"/>
          </a:p>
        </p:txBody>
      </p:sp>
      <p:sp>
        <p:nvSpPr>
          <p:cNvPr id="471" name="Google Shape;471;p6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 u="sng">
                <a:latin typeface="Merriweather"/>
                <a:ea typeface="Merriweather"/>
                <a:cs typeface="Merriweather"/>
                <a:sym typeface="Merriweather"/>
              </a:rPr>
              <a:t>Red Teaming</a:t>
            </a:r>
            <a:endParaRPr sz="2800" u="sng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72" name="Google Shape;472;p65"/>
          <p:cNvSpPr txBox="1"/>
          <p:nvPr/>
        </p:nvSpPr>
        <p:spPr>
          <a:xfrm>
            <a:off x="301975" y="1078425"/>
            <a:ext cx="3706500" cy="3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Find </a:t>
            </a:r>
            <a:r>
              <a:rPr b="1"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as many vulnerabilities and configuration issues as possible</a:t>
            </a: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 within the timeframe of an operation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Usually is not about finding NEW zero-day vulnerabilities, rather looking at known vulnerabilities.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Make a Proof-of-concept, exploiting the vulnerabilities they find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LOUD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65"/>
          <p:cNvSpPr txBox="1"/>
          <p:nvPr/>
        </p:nvSpPr>
        <p:spPr>
          <a:xfrm>
            <a:off x="4572000" y="1138125"/>
            <a:ext cx="3706500" cy="3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More </a:t>
            </a: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targeted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approach than penetration testing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 about finding the most vulnerabilities, rather to reach certain </a:t>
            </a: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objectives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or flags.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Emulates </a:t>
            </a: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a malicious threat actor</a:t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Ideally, Red Teamers are </a:t>
            </a: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QUIET</a:t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Operations can last as short as a penetration test, or as long as a few years.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Have to weigh risk vs. gain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Pick vulnerabilities that will help them get to their goals, but that are not too loud.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Pentesting Resources</a:t>
            </a:r>
            <a:endParaRPr/>
          </a:p>
        </p:txBody>
      </p:sp>
      <p:sp>
        <p:nvSpPr>
          <p:cNvPr id="479" name="Google Shape;479;p66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Hack the Box:</a:t>
            </a:r>
            <a:endParaRPr>
              <a:solidFill>
                <a:srgbClr val="CC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https://www.hackthebox.eu/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Vulnhub:</a:t>
            </a:r>
            <a:endParaRPr>
              <a:solidFill>
                <a:srgbClr val="CC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https://www.vulnhub.com/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6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950" y="1737100"/>
            <a:ext cx="2844800" cy="28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Kill Chain</a:t>
            </a:r>
            <a:endParaRPr/>
          </a:p>
        </p:txBody>
      </p:sp>
      <p:sp>
        <p:nvSpPr>
          <p:cNvPr id="487" name="Google Shape;487;p6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6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425" y="1313350"/>
            <a:ext cx="6619200" cy="38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arenR"/>
            </a:pPr>
            <a:r>
              <a:rPr lang="en"/>
              <a:t>Reconnaissance - OSINT</a:t>
            </a:r>
            <a:endParaRPr/>
          </a:p>
        </p:txBody>
      </p:sp>
      <p:sp>
        <p:nvSpPr>
          <p:cNvPr id="495" name="Google Shape;495;p6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 and Report OSINT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Assess the system from outside-in.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Assess targets, tactics, and prepare for an attack</a:t>
            </a:r>
            <a:endParaRPr/>
          </a:p>
        </p:txBody>
      </p:sp>
      <p:sp>
        <p:nvSpPr>
          <p:cNvPr id="496" name="Google Shape;496;p68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is Cryptography used?</a:t>
            </a:r>
            <a:endParaRPr/>
          </a:p>
        </p:txBody>
      </p:sp>
      <p:sp>
        <p:nvSpPr>
          <p:cNvPr id="132" name="Google Shape;132;p24"/>
          <p:cNvSpPr txBox="1"/>
          <p:nvPr/>
        </p:nvSpPr>
        <p:spPr>
          <a:xfrm>
            <a:off x="311725" y="1360700"/>
            <a:ext cx="8587500" cy="3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Cryptography is used in many different places: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Communication protocols HTTPS, SSH, …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Secure backup systems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File transfer protocols: SFTP, SSH SCP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Ransomware: WannaCry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Encrypted tunneling in Onion Routing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Cellular transmissions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And more...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B0F00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9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0F00"/>
                </a:solidFill>
              </a:rPr>
              <a:t>OSINT</a:t>
            </a:r>
            <a:endParaRPr>
              <a:solidFill>
                <a:srgbClr val="5B0F00"/>
              </a:solidFill>
            </a:endParaRPr>
          </a:p>
        </p:txBody>
      </p:sp>
      <p:sp>
        <p:nvSpPr>
          <p:cNvPr id="502" name="Google Shape;502;p69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stal*cough* </a:t>
            </a:r>
            <a:r>
              <a:rPr lang="en"/>
              <a:t>research</a:t>
            </a:r>
            <a:endParaRPr/>
          </a:p>
        </p:txBody>
      </p:sp>
      <p:pic>
        <p:nvPicPr>
          <p:cNvPr id="503" name="Google Shape;50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750" y="1974625"/>
            <a:ext cx="3486309" cy="301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OSINT - Open Source Intelligence</a:t>
            </a:r>
            <a:endParaRPr/>
          </a:p>
        </p:txBody>
      </p:sp>
      <p:sp>
        <p:nvSpPr>
          <p:cNvPr id="509" name="Google Shape;509;p70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information on target using publicly </a:t>
            </a:r>
            <a:r>
              <a:rPr lang="en"/>
              <a:t>available</a:t>
            </a:r>
            <a:r>
              <a:rPr lang="en"/>
              <a:t> information.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Websites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Social media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Google Dorking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Reverse Image Search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Etc.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7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Websites</a:t>
            </a:r>
            <a:endParaRPr/>
          </a:p>
        </p:txBody>
      </p:sp>
      <p:sp>
        <p:nvSpPr>
          <p:cNvPr id="516" name="Google Shape;516;p71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71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they host on their own website?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 they list company emails?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 they list client information?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 they host files on their website?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What kind of files?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Do they remove PII from files?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Can you upload files to the website?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 they have social media or expose employee names?</a:t>
            </a:r>
            <a:endParaRPr/>
          </a:p>
        </p:txBody>
      </p:sp>
      <p:pic>
        <p:nvPicPr>
          <p:cNvPr id="518" name="Google Shape;51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38" y="1870175"/>
            <a:ext cx="4177025" cy="23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</a:t>
            </a:r>
            <a:endParaRPr/>
          </a:p>
        </p:txBody>
      </p:sp>
      <p:sp>
        <p:nvSpPr>
          <p:cNvPr id="524" name="Google Shape;524;p72"/>
          <p:cNvSpPr txBox="1"/>
          <p:nvPr>
            <p:ph idx="1" type="body"/>
          </p:nvPr>
        </p:nvSpPr>
        <p:spPr>
          <a:xfrm>
            <a:off x="311725" y="1486175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 is an OSINT gold mine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Generally used by </a:t>
            </a:r>
            <a:r>
              <a:rPr lang="en">
                <a:solidFill>
                  <a:srgbClr val="CC0000"/>
                </a:solidFill>
              </a:rPr>
              <a:t>Human Resources </a:t>
            </a:r>
            <a:r>
              <a:rPr lang="en"/>
              <a:t>during hiring phases, or </a:t>
            </a:r>
            <a:r>
              <a:rPr lang="en">
                <a:solidFill>
                  <a:srgbClr val="CC0000"/>
                </a:solidFill>
              </a:rPr>
              <a:t>Personal Investigators</a:t>
            </a:r>
            <a:r>
              <a:rPr lang="en"/>
              <a:t> during cases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Most people post all of their thoughts on social media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internet always remembers. </a:t>
            </a:r>
            <a:r>
              <a:rPr lang="en">
                <a:solidFill>
                  <a:srgbClr val="CC0000"/>
                </a:solidFill>
              </a:rPr>
              <a:t>C</a:t>
            </a:r>
            <a:r>
              <a:rPr lang="en">
                <a:solidFill>
                  <a:srgbClr val="CC0000"/>
                </a:solidFill>
              </a:rPr>
              <a:t>ached websites</a:t>
            </a:r>
            <a:r>
              <a:rPr lang="en"/>
              <a:t> to observer the changes that were made to web pages: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Wayback machine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Google cache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72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Retrieve </a:t>
            </a:r>
            <a:r>
              <a:rPr lang="en">
                <a:solidFill>
                  <a:srgbClr val="CC0000"/>
                </a:solidFill>
              </a:rPr>
              <a:t>deleted messages</a:t>
            </a:r>
            <a:r>
              <a:rPr lang="en"/>
              <a:t> from twitter, reddit, Github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Look at posts that may reveal things that are </a:t>
            </a:r>
            <a:r>
              <a:rPr lang="en">
                <a:solidFill>
                  <a:srgbClr val="CC0000"/>
                </a:solidFill>
              </a:rPr>
              <a:t>blackmail </a:t>
            </a:r>
            <a:r>
              <a:rPr lang="en"/>
              <a:t>worthy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Pinpoint interests and </a:t>
            </a:r>
            <a:r>
              <a:rPr lang="en">
                <a:solidFill>
                  <a:srgbClr val="CC0000"/>
                </a:solidFill>
              </a:rPr>
              <a:t>PII </a:t>
            </a:r>
            <a:r>
              <a:rPr lang="en"/>
              <a:t>for password cracking, account recoveries and for further investigation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Dorking</a:t>
            </a:r>
            <a:endParaRPr/>
          </a:p>
        </p:txBody>
      </p:sp>
      <p:sp>
        <p:nvSpPr>
          <p:cNvPr id="531" name="Google Shape;531;p73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5B0F00"/>
                </a:solidFill>
              </a:rPr>
              <a:t>Google Dorking</a:t>
            </a:r>
            <a:endParaRPr u="sng"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Advanced searches on Google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Uses specific </a:t>
            </a:r>
            <a:r>
              <a:rPr lang="en">
                <a:solidFill>
                  <a:srgbClr val="CC0000"/>
                </a:solidFill>
              </a:rPr>
              <a:t>operators </a:t>
            </a:r>
            <a:r>
              <a:rPr lang="en"/>
              <a:t>to narrow down Google search queries </a:t>
            </a:r>
            <a:endParaRPr/>
          </a:p>
        </p:txBody>
      </p:sp>
      <p:sp>
        <p:nvSpPr>
          <p:cNvPr id="532" name="Google Shape;532;p73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5B0F00"/>
                </a:solidFill>
              </a:rPr>
              <a:t>Reverse Image Search</a:t>
            </a:r>
            <a:endParaRPr u="sng"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Take an image and </a:t>
            </a:r>
            <a:r>
              <a:rPr lang="en">
                <a:solidFill>
                  <a:srgbClr val="CC0000"/>
                </a:solidFill>
              </a:rPr>
              <a:t>look for its source</a:t>
            </a:r>
            <a:r>
              <a:rPr lang="en"/>
              <a:t> or instances of the same image or similar images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ALWAYS use more than one search engine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Yandex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Google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Etc.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OSINT Resources</a:t>
            </a:r>
            <a:endParaRPr/>
          </a:p>
        </p:txBody>
      </p:sp>
      <p:sp>
        <p:nvSpPr>
          <p:cNvPr id="538" name="Google Shape;538;p74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0F00"/>
                </a:solidFill>
              </a:rPr>
              <a:t>Verif!cation Quiz Bot:</a:t>
            </a:r>
            <a:endParaRPr>
              <a:solidFill>
                <a:srgbClr val="5B0F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CC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https://twitter.com/quiztime?lang=en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0F00"/>
                </a:solidFill>
              </a:rPr>
              <a:t>Trace Labs:</a:t>
            </a:r>
            <a:endParaRPr>
              <a:solidFill>
                <a:srgbClr val="5B0F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-"/>
            </a:pPr>
            <a:r>
              <a:rPr lang="en" sz="1200">
                <a:solidFill>
                  <a:srgbClr val="CC0000"/>
                </a:solidFill>
              </a:rPr>
              <a:t>https://www.tracelabs.org/</a:t>
            </a:r>
            <a:endParaRPr sz="1200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0F00"/>
                </a:solidFill>
              </a:rPr>
              <a:t>Sourcing Games:</a:t>
            </a:r>
            <a:endParaRPr>
              <a:solidFill>
                <a:srgbClr val="5B0F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300"/>
              <a:buChar char="-"/>
            </a:pPr>
            <a:r>
              <a:rPr lang="en" sz="1200">
                <a:solidFill>
                  <a:srgbClr val="CC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https://www.sourcing.games/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74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 Intrusion</a:t>
            </a:r>
            <a:endParaRPr/>
          </a:p>
        </p:txBody>
      </p:sp>
      <p:sp>
        <p:nvSpPr>
          <p:cNvPr id="545" name="Google Shape;545;p7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information from Reconnaissance phase, using any of the given techniques to find a way into your network and establish a </a:t>
            </a:r>
            <a:r>
              <a:rPr lang="en">
                <a:solidFill>
                  <a:srgbClr val="CC0000"/>
                </a:solidFill>
              </a:rPr>
              <a:t>foothold.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7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Approaches</a:t>
            </a:r>
            <a:r>
              <a:rPr lang="en"/>
              <a:t>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Port scanning and finding </a:t>
            </a:r>
            <a:r>
              <a:rPr lang="en">
                <a:solidFill>
                  <a:srgbClr val="CC0000"/>
                </a:solidFill>
              </a:rPr>
              <a:t>vulnerable services</a:t>
            </a:r>
            <a:endParaRPr>
              <a:solidFill>
                <a:srgbClr val="CC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be loud if taking the wrong approach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May have endpoint detection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300"/>
              <a:buChar char="-"/>
            </a:pPr>
            <a:r>
              <a:rPr lang="en">
                <a:solidFill>
                  <a:srgbClr val="CC0000"/>
                </a:solidFill>
              </a:rPr>
              <a:t>Phishing </a:t>
            </a:r>
            <a:endParaRPr>
              <a:solidFill>
                <a:srgbClr val="CC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result in unwanted results from forwarding emails, Organizational email scanners, cyber security training.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>
                <a:solidFill>
                  <a:srgbClr val="CC0000"/>
                </a:solidFill>
              </a:rPr>
              <a:t>Creating an account</a:t>
            </a:r>
            <a:r>
              <a:rPr lang="en"/>
              <a:t> with access to the internal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kind of resources are available to you from the outside?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>
                <a:solidFill>
                  <a:srgbClr val="CC0000"/>
                </a:solidFill>
              </a:rPr>
              <a:t>Default creds</a:t>
            </a:r>
            <a:r>
              <a:rPr lang="en"/>
              <a:t> on forward facing assets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552" name="Google Shape;552;p76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is messages sent to targets in an attempt to manipulate them into doing something.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Often you want to have the target do one of the following: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Give up </a:t>
            </a:r>
            <a:r>
              <a:rPr lang="en">
                <a:solidFill>
                  <a:srgbClr val="CC0000"/>
                </a:solidFill>
              </a:rPr>
              <a:t>personally identifiable information (PII)</a:t>
            </a:r>
            <a:endParaRPr>
              <a:solidFill>
                <a:srgbClr val="CC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Click a link that leads to a </a:t>
            </a:r>
            <a:r>
              <a:rPr lang="en">
                <a:solidFill>
                  <a:srgbClr val="CC0000"/>
                </a:solidFill>
              </a:rPr>
              <a:t>spoofed</a:t>
            </a:r>
            <a:r>
              <a:rPr lang="en"/>
              <a:t> (faked) website that will have them input </a:t>
            </a:r>
            <a:r>
              <a:rPr lang="en">
                <a:solidFill>
                  <a:srgbClr val="CC0000"/>
                </a:solidFill>
              </a:rPr>
              <a:t>credentials</a:t>
            </a:r>
            <a:endParaRPr>
              <a:solidFill>
                <a:srgbClr val="CC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Download and execute some file that will grant </a:t>
            </a:r>
            <a:r>
              <a:rPr lang="en">
                <a:solidFill>
                  <a:srgbClr val="CC0000"/>
                </a:solidFill>
              </a:rPr>
              <a:t>remote access</a:t>
            </a:r>
            <a:r>
              <a:rPr lang="en"/>
              <a:t> or infection of a remote system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You name it!</a:t>
            </a:r>
            <a:endParaRPr/>
          </a:p>
        </p:txBody>
      </p:sp>
      <p:sp>
        <p:nvSpPr>
          <p:cNvPr id="553" name="Google Shape;553;p76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54" name="Google Shape;55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563" y="2029375"/>
            <a:ext cx="2257425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1100" y="3580600"/>
            <a:ext cx="1429550" cy="14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Phishing</a:t>
            </a:r>
            <a:endParaRPr/>
          </a:p>
        </p:txBody>
      </p:sp>
      <p:sp>
        <p:nvSpPr>
          <p:cNvPr id="561" name="Google Shape;561;p77"/>
          <p:cNvSpPr txBox="1"/>
          <p:nvPr>
            <p:ph idx="1" type="body"/>
          </p:nvPr>
        </p:nvSpPr>
        <p:spPr>
          <a:xfrm>
            <a:off x="2629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7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CC0000"/>
                </a:solidFill>
              </a:rPr>
              <a:t>Phishing </a:t>
            </a:r>
            <a:r>
              <a:rPr lang="en"/>
              <a:t>- emails sent to organizations or the general public to try and manipulate the targets. Think of this as casting a net over a large subset of the internet.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CC0000"/>
                </a:solidFill>
              </a:rPr>
              <a:t>Spear Phishing</a:t>
            </a:r>
            <a:r>
              <a:rPr lang="en"/>
              <a:t> - targeted messages against specific targets.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CC0000"/>
                </a:solidFill>
              </a:rPr>
              <a:t>Whaling </a:t>
            </a:r>
            <a:r>
              <a:rPr lang="en"/>
              <a:t>- targeted messages against high-value targets of great importance.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CC0000"/>
                </a:solidFill>
              </a:rPr>
              <a:t>Smishing</a:t>
            </a:r>
            <a:r>
              <a:rPr lang="en"/>
              <a:t> and </a:t>
            </a:r>
            <a:r>
              <a:rPr lang="en">
                <a:solidFill>
                  <a:srgbClr val="CC0000"/>
                </a:solidFill>
              </a:rPr>
              <a:t>Vishing </a:t>
            </a:r>
            <a:r>
              <a:rPr lang="en"/>
              <a:t>- Smishing uses text messages as the platform of attack, and Vishing uses telephones</a:t>
            </a:r>
            <a:endParaRPr/>
          </a:p>
        </p:txBody>
      </p:sp>
      <p:pic>
        <p:nvPicPr>
          <p:cNvPr id="563" name="Google Shape;56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588" y="2191300"/>
            <a:ext cx="2676525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Engineering</a:t>
            </a:r>
            <a:endParaRPr/>
          </a:p>
        </p:txBody>
      </p:sp>
      <p:sp>
        <p:nvSpPr>
          <p:cNvPr id="569" name="Google Shape;569;p7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Manipulating people into doing something they did not intend to do or unwittingly divulging information</a:t>
            </a:r>
            <a:endParaRPr/>
          </a:p>
        </p:txBody>
      </p:sp>
      <p:sp>
        <p:nvSpPr>
          <p:cNvPr id="570" name="Google Shape;570;p78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</a:rPr>
              <a:t>Why is this important?</a:t>
            </a:r>
            <a:endParaRPr>
              <a:solidFill>
                <a:srgbClr val="66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People are always the weakest link in the security chain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you can call someone from the company and convince them to give you information, download a file, or run some script, you can easily get on to a network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338" y="2571749"/>
            <a:ext cx="2758625" cy="20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</p:txBody>
      </p:sp>
      <p:sp>
        <p:nvSpPr>
          <p:cNvPr id="138" name="Google Shape;138;p25"/>
          <p:cNvSpPr txBox="1"/>
          <p:nvPr/>
        </p:nvSpPr>
        <p:spPr>
          <a:xfrm>
            <a:off x="480775" y="1378850"/>
            <a:ext cx="522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Encryption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Taking data or messages and making it hard to read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Concealing the actual message so that an eavesdropper can not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(easily)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read it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How do we encrypt something?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Algorithms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known as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Ciphers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secret keys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Decryption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Taking an encrypted message that is unreadable and transforming it back into the original message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Goals: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If an individual is not given the secret key, they can’t decrypt the message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B0F00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9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0F00"/>
                </a:solidFill>
              </a:rPr>
              <a:t>Web Application Hacking</a:t>
            </a:r>
            <a:endParaRPr>
              <a:solidFill>
                <a:srgbClr val="5B0F00"/>
              </a:solidFill>
            </a:endParaRPr>
          </a:p>
        </p:txBody>
      </p:sp>
      <p:sp>
        <p:nvSpPr>
          <p:cNvPr id="577" name="Google Shape;577;p79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4700" y="1982350"/>
            <a:ext cx="2587875" cy="305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 Hacking</a:t>
            </a:r>
            <a:endParaRPr/>
          </a:p>
        </p:txBody>
      </p:sp>
      <p:sp>
        <p:nvSpPr>
          <p:cNvPr id="584" name="Google Shape;584;p80"/>
          <p:cNvSpPr txBox="1"/>
          <p:nvPr/>
        </p:nvSpPr>
        <p:spPr>
          <a:xfrm>
            <a:off x="385550" y="1473750"/>
            <a:ext cx="82080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Injection </a:t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Inputting a value that is directly passed to the backend server. If the input is not handled correctly, cleaned, etc. then one can access and modify the database from the browser.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SQL, NoSQL, OS, LDAP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Broken Authentication</a:t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Poor session management and authentication functions lead to attackers being able to compromise credentials or sessions for other users.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Sensitive Data Exposure</a:t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Sensitive information like PII, financial documents, internal documents, etc. might be exposed to the internet by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misconfiguration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 a web application, or ignorance.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XML External Entities</a:t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‘XML processors evaluate entity references within XML documents.’ This can be used to access files, create </a:t>
            </a: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remote code execution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(RCEs), or a variety of other unintended actions.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Broken Access Control</a:t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Users are able to do things they shouldn’t be able to.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80"/>
          <p:cNvSpPr txBox="1"/>
          <p:nvPr/>
        </p:nvSpPr>
        <p:spPr>
          <a:xfrm>
            <a:off x="5533875" y="4708350"/>
            <a:ext cx="34893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0F00"/>
                </a:solidFill>
                <a:latin typeface="Roboto"/>
                <a:ea typeface="Roboto"/>
                <a:cs typeface="Roboto"/>
                <a:sym typeface="Roboto"/>
              </a:rPr>
              <a:t>https://owasp.org/www-project-top-ten/</a:t>
            </a:r>
            <a:endParaRPr>
              <a:solidFill>
                <a:srgbClr val="5B0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591" name="Google Shape;591;p81"/>
          <p:cNvSpPr txBox="1"/>
          <p:nvPr/>
        </p:nvSpPr>
        <p:spPr>
          <a:xfrm>
            <a:off x="258050" y="1410325"/>
            <a:ext cx="8427600" cy="3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Intercept Proxies:</a:t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Intercept traffic going from client to server.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Allows for manual modification of traffic before passing it to the server.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Example: Burp Suite, OWASP ZAP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HTTP/HTTPS</a:t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Hypertext transfer protocol [secure]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Website goodness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597" name="Google Shape;597;p82"/>
          <p:cNvSpPr txBox="1"/>
          <p:nvPr/>
        </p:nvSpPr>
        <p:spPr>
          <a:xfrm>
            <a:off x="414800" y="1542000"/>
            <a:ext cx="49824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Hack This Site:</a:t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https://www.hackthissite.org/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OWASP Juice Shop</a:t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https://owasp.org/www-project-juice-shop/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Web Goat</a:t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https://owasp.org/www-project-webgoat/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OWASP</a:t>
            </a:r>
            <a:endParaRPr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https://owasp.org/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 Exploitation - Persistence</a:t>
            </a:r>
            <a:endParaRPr/>
          </a:p>
        </p:txBody>
      </p:sp>
      <p:sp>
        <p:nvSpPr>
          <p:cNvPr id="603" name="Google Shape;603;p83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you have established a foothold on the network, now you want to ensure you </a:t>
            </a:r>
            <a:r>
              <a:rPr lang="en">
                <a:solidFill>
                  <a:srgbClr val="CC0000"/>
                </a:solidFill>
              </a:rPr>
              <a:t>stay on that network</a:t>
            </a:r>
            <a:r>
              <a:rPr lang="en"/>
              <a:t>.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Avoid getting kicked off of the system after a reboot (running out of memory from a launched executable)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Burned user when they discover your created/used account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83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4) Privilege Escalation</a:t>
            </a:r>
            <a:endParaRPr/>
          </a:p>
        </p:txBody>
      </p:sp>
      <p:sp>
        <p:nvSpPr>
          <p:cNvPr id="610" name="Google Shape;610;p84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After you are certain you can stay on the system after reboots, now you want to be able to get a more privileged user so you can do more with the system and move around the network a little easier.</a:t>
            </a:r>
            <a:endParaRPr/>
          </a:p>
        </p:txBody>
      </p:sp>
      <p:sp>
        <p:nvSpPr>
          <p:cNvPr id="611" name="Google Shape;611;p84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Enumerate the system to look for stored passwords in plaintext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Token manipulation and impersonation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DLL search order hijacking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Binary abuse/misuse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Exploiting SUDO rights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84"/>
          <p:cNvSpPr txBox="1"/>
          <p:nvPr/>
        </p:nvSpPr>
        <p:spPr>
          <a:xfrm>
            <a:off x="3350275" y="4543375"/>
            <a:ext cx="57366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https://www.cynet.com/network-attacks/privilege-escalation/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5) Lateral Movement</a:t>
            </a:r>
            <a:endParaRPr/>
          </a:p>
        </p:txBody>
      </p:sp>
      <p:sp>
        <p:nvSpPr>
          <p:cNvPr id="618" name="Google Shape;618;p8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you have your privileged user, now you want to laterally move around the network and get a better idea what resides on the internal.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Lateral movement is moving from one computer on the network to another.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Finding systems with juicy information or to establish footholds - network persistence</a:t>
            </a:r>
            <a:endParaRPr/>
          </a:p>
        </p:txBody>
      </p:sp>
      <p:sp>
        <p:nvSpPr>
          <p:cNvPr id="619" name="Google Shape;619;p8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6) Obfuscation/Anti-forensics</a:t>
            </a:r>
            <a:endParaRPr/>
          </a:p>
        </p:txBody>
      </p:sp>
      <p:sp>
        <p:nvSpPr>
          <p:cNvPr id="625" name="Google Shape;625;p86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Covering your tracks</a:t>
            </a:r>
            <a:r>
              <a:rPr lang="en"/>
              <a:t> so you are not detected.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86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Deleting logs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Slowing down connections between computers or to your Command-and-conquer platform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Encrypting payloads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Use false trails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Use techniques or tools from other adversaries to throw them off your trail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7" name="Google Shape;62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74148"/>
            <a:ext cx="3999900" cy="292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8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7) Denial of Service</a:t>
            </a:r>
            <a:endParaRPr/>
          </a:p>
        </p:txBody>
      </p:sp>
      <p:sp>
        <p:nvSpPr>
          <p:cNvPr id="633" name="Google Shape;633;p8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Once network persistence and control has been established, you can start denying legitimate users from resources on the network. </a:t>
            </a:r>
            <a:endParaRPr/>
          </a:p>
        </p:txBody>
      </p:sp>
      <p:sp>
        <p:nvSpPr>
          <p:cNvPr id="634" name="Google Shape;634;p87"/>
          <p:cNvSpPr txBox="1"/>
          <p:nvPr>
            <p:ph idx="2" type="body"/>
          </p:nvPr>
        </p:nvSpPr>
        <p:spPr>
          <a:xfrm>
            <a:off x="4088630" y="1243193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firewalls to block to legitimate IP addresses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Delete resources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Block services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Crash systems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Set off alarms</a:t>
            </a:r>
            <a:endParaRPr/>
          </a:p>
        </p:txBody>
      </p:sp>
      <p:pic>
        <p:nvPicPr>
          <p:cNvPr id="635" name="Google Shape;63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850" y="2571738"/>
            <a:ext cx="21336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8) Exfiltration</a:t>
            </a:r>
            <a:endParaRPr/>
          </a:p>
        </p:txBody>
      </p:sp>
      <p:sp>
        <p:nvSpPr>
          <p:cNvPr id="641" name="Google Shape;641;p8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 the data and get out of the 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data are you pulling?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Where are you moving it?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88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700" y="1829350"/>
            <a:ext cx="188595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Symmetric and Asymmetric Ciphers</a:t>
            </a:r>
            <a:endParaRPr/>
          </a:p>
        </p:txBody>
      </p:sp>
      <p:sp>
        <p:nvSpPr>
          <p:cNvPr id="144" name="Google Shape;144;p26"/>
          <p:cNvSpPr txBox="1"/>
          <p:nvPr/>
        </p:nvSpPr>
        <p:spPr>
          <a:xfrm>
            <a:off x="263075" y="1378850"/>
            <a:ext cx="6087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Symmetric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- Use the same key for encryption and decryption (ex: Vigenere Cipher)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	The key is shared between the sender and receiver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Asymmetric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- Uses two keys where one is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for encryption and the other is for decryption.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encryption key,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public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key, is not secret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decryption key, 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private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key, is secret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Anyone can use the public key to encrypt a message but only the user with the private key can decrypt the message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425" y="3610775"/>
            <a:ext cx="3663951" cy="14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675" y="3416950"/>
            <a:ext cx="2611550" cy="16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649" name="Google Shape;649;p89"/>
          <p:cNvSpPr txBox="1"/>
          <p:nvPr/>
        </p:nvSpPr>
        <p:spPr>
          <a:xfrm>
            <a:off x="311725" y="1371275"/>
            <a:ext cx="28110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 Methods</a:t>
            </a:r>
            <a:endParaRPr/>
          </a:p>
        </p:txBody>
      </p:sp>
      <p:sp>
        <p:nvSpPr>
          <p:cNvPr id="152" name="Google Shape;152;p27"/>
          <p:cNvSpPr txBox="1"/>
          <p:nvPr/>
        </p:nvSpPr>
        <p:spPr>
          <a:xfrm>
            <a:off x="311725" y="1387925"/>
            <a:ext cx="8615100" cy="3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Substitution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Cipher is a method of encryption whereby a unit of the plaintext is replaced with a ciphertext value according some predefined system.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Transposition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Cipher is a method of encryption where units of the plaintext are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rearranged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or transposed using some form complex order.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popular algorithms</a:t>
            </a:r>
            <a:endParaRPr/>
          </a:p>
        </p:txBody>
      </p:sp>
      <p:sp>
        <p:nvSpPr>
          <p:cNvPr id="158" name="Google Shape;158;p28"/>
          <p:cNvSpPr txBox="1"/>
          <p:nvPr/>
        </p:nvSpPr>
        <p:spPr>
          <a:xfrm>
            <a:off x="311725" y="1536275"/>
            <a:ext cx="8604600" cy="3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Advanced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Encryption Standard (AES)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One of the most widely used symmetrics encryption algorithm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Fast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 known attacks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Industry standard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Data Encryption Standard (DES)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Used widely up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until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the late 90s when it was proven to be broken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reason DES did not work was due to a key length of 56 bits that was too short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Replaced by AES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Caesar Cipher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One of the oldest ciphers involves shifting the characters to other characters in the alphabet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 Shift A -&gt; B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 Shift A -&gt; 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XOR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Take a key and XOR it with the plaintext (Symmetric)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XOR operator is also very common in much more complex ciphers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4025" y="1281703"/>
            <a:ext cx="1800275" cy="17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